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69" d="100"/>
          <a:sy n="69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9BA685-2A03-47C1-8D18-777A60CE8C09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F82F876-D106-4BF4-AD02-D987171B24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rsonal\Downloads\father-ser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002060"/>
                </a:solidFill>
                <a:latin typeface="Britannic Bold" pitchFamily="34" charset="0"/>
              </a:rPr>
              <a:t>PEACE EDUCATION</a:t>
            </a:r>
            <a:endParaRPr lang="en-US" sz="6000" b="1" dirty="0">
              <a:solidFill>
                <a:srgbClr val="002060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62292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National</a:t>
            </a:r>
          </a:p>
          <a:p>
            <a:r>
              <a:rPr lang="en-US" dirty="0" smtClean="0"/>
              <a:t>	</a:t>
            </a:r>
            <a:r>
              <a:rPr lang="en-US" sz="2400" dirty="0" smtClean="0"/>
              <a:t>A genuine and comprehensive agrarian reform program 		should be implemented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Government should increase subsidy for education which 	helps even the playing field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Government should provide training skills 	programs such 	as livelihood &amp; marketing programs</a:t>
            </a:r>
          </a:p>
          <a:p>
            <a:endParaRPr lang="en-US" sz="2400" dirty="0" smtClean="0"/>
          </a:p>
          <a:p>
            <a:r>
              <a:rPr lang="en-US" sz="2400" dirty="0" smtClean="0"/>
              <a:t> 	Rural infrastructure, such as farm to market roads and 	drying facilities for harvest, should be developed.</a:t>
            </a:r>
            <a:endParaRPr lang="en-US" sz="16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>
                <a:solidFill>
                  <a:srgbClr val="C00000"/>
                </a:solidFill>
              </a:rPr>
              <a:t>Peace Theme 6: Resolving &amp; Transforming Conflicts</a:t>
            </a:r>
            <a:endParaRPr lang="en-US" cap="none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Conflict</a:t>
            </a:r>
          </a:p>
          <a:p>
            <a:pPr>
              <a:buNone/>
            </a:pPr>
            <a:r>
              <a:rPr lang="en-US" dirty="0" smtClean="0"/>
              <a:t>		from the Latin word </a:t>
            </a:r>
            <a:r>
              <a:rPr lang="en-US" i="1" dirty="0" smtClean="0"/>
              <a:t>conflictus</a:t>
            </a:r>
            <a:r>
              <a:rPr lang="en-US" dirty="0" smtClean="0"/>
              <a:t> which means striking together with force.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Conflicts arises because of..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ethnic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	religious animosities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	ideological &amp; power struggles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	social injustice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	search for statehood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	contests over economic resources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86800" cy="547052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Conflicts may be caused..</a:t>
            </a:r>
          </a:p>
          <a:p>
            <a:pPr>
              <a:buNone/>
            </a:pPr>
            <a:endParaRPr lang="en-US" sz="28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misunderstanding &amp; miscommunications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unmet expectations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incompatibility of ideas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opinions and beliefs	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values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goals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interests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distrust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competition over material resources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	desire for revenge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cap="none" dirty="0" smtClean="0"/>
              <a:t>Dealing With Anger In Conflict Situation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Ways to change the form of our anger: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Distance yourself from the situation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Release anger physically in indirect forms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Use relaxation techniques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Calm your mind – talk to yourself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Apply therapeutic techniques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Turn to spiritual support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Use social Support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Redirect energy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Cry it out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/>
              <a:t>How Do We Deal With Other People’s Anger?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Allow expression. Listen.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Do not counter-attack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Stand in the shoe of the other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Help him/her to calm down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Paraphrase/Clarify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Explain your situation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Look into options together</a:t>
            </a:r>
          </a:p>
          <a:p>
            <a:pPr>
              <a:buFont typeface="Wingdings" pitchFamily="2" charset="2"/>
              <a:buChar char="ü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peaceable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- characterized by affirmation, cooperation, communication, appreciation for diversity, appropriate expression of feelings and peaceful conflict resolution.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86800" cy="6019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	Ways To Create The Atmosphere Of Love And Acceptance In The Classroom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Declare your classroom a zone of peace and establish rules to achieve it.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As the teacher, let this peace begin with you.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Affirm your student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Express feelings appropriately &amp; encourage student to do so.</a:t>
            </a:r>
          </a:p>
          <a:p>
            <a:pPr>
              <a:buFont typeface="Wingdings" pitchFamily="2" charset="2"/>
              <a:buChar char="Ø"/>
            </a:pPr>
            <a:endParaRPr lang="en-US" sz="3100" dirty="0" smtClean="0"/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Encourage respect for and acceptance of differences.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Employ more cooperative than competitive activities.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Teach students how to resolve conflicts peacefully &amp; constructively</a:t>
            </a:r>
          </a:p>
          <a:p>
            <a:pPr>
              <a:buFont typeface="Wingdings" pitchFamily="2" charset="2"/>
              <a:buChar char="Ø"/>
            </a:pPr>
            <a:r>
              <a:rPr lang="en-US" sz="3100" dirty="0" smtClean="0"/>
              <a:t>Practice students skills of communication.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rgbClr val="C00000"/>
                </a:solidFill>
              </a:rPr>
              <a:t>Teaching Learning Strategies</a:t>
            </a:r>
            <a:endParaRPr lang="en-US" cap="none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Discussion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Pair Share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Visualization/Imagination Exercise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Role-playing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Problem solving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Web-charting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Telling stories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Interviews/Research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Expert Resources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Use of Film &amp; Photograph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Use of globes and map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Brainstorming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Reading quotations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Charts &amp; Graphs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Collage-making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Show and Tell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Dialogues</a:t>
            </a:r>
          </a:p>
          <a:p>
            <a:pPr>
              <a:buFont typeface="Wingdings" pitchFamily="2" charset="2"/>
              <a:buChar char="§"/>
            </a:pPr>
            <a:r>
              <a:rPr lang="en-US" sz="2000" b="1" dirty="0" smtClean="0"/>
              <a:t>Case Studies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rgbClr val="C00000"/>
                </a:solidFill>
              </a:rPr>
              <a:t>Attributes Of A Peace Educator</a:t>
            </a:r>
            <a:endParaRPr lang="en-US" cap="none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The teacher of peace is a responsible global citizens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S/he is motivated by service and is actively involved in the community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S/he is both a transmitter and transformer of cultures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S/he is a seeker of mutually enhancing relationships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S/he is gender sensitive and alert to any possibility of gender bias in self or students.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S/he is an inquirer.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 smtClean="0">
                <a:solidFill>
                  <a:schemeClr val="tx2">
                    <a:lumMod val="75000"/>
                  </a:schemeClr>
                </a:solidFill>
              </a:rPr>
              <a:t>A teacher of peace inspires understanding of alternative possibilities for the future and for a culture of peace.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  <a:latin typeface="Forte" pitchFamily="66" charset="0"/>
              </a:rPr>
              <a:t>	So..</a:t>
            </a:r>
          </a:p>
          <a:p>
            <a:pPr>
              <a:buNone/>
            </a:pPr>
            <a:endParaRPr lang="en-US" sz="4000" dirty="0" smtClean="0">
              <a:solidFill>
                <a:srgbClr val="C00000"/>
              </a:solidFill>
              <a:latin typeface="Forte" pitchFamily="66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  <a:latin typeface="Forte" pitchFamily="66" charset="0"/>
              </a:rPr>
              <a:t>	That’s all!! </a:t>
            </a:r>
          </a:p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  <a:latin typeface="Forte" pitchFamily="66" charset="0"/>
              </a:rPr>
              <a:t>	Thanks for listening!! </a:t>
            </a:r>
            <a:endParaRPr lang="en-US" sz="4000" dirty="0">
              <a:solidFill>
                <a:srgbClr val="C00000"/>
              </a:solidFill>
              <a:latin typeface="Forte" pitchFamily="66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cap="none" dirty="0" smtClean="0">
                <a:solidFill>
                  <a:srgbClr val="C00000"/>
                </a:solidFill>
                <a:latin typeface="Britannic Bold" pitchFamily="34" charset="0"/>
              </a:rPr>
              <a:t>Peace Theme 4: Challenging the War System</a:t>
            </a:r>
            <a:endParaRPr lang="en-US" cap="none" dirty="0">
              <a:solidFill>
                <a:srgbClr val="C00000"/>
              </a:solidFill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dirty="0" smtClean="0">
                <a:solidFill>
                  <a:srgbClr val="002060"/>
                </a:solidFill>
                <a:latin typeface="Forte" pitchFamily="66" charset="0"/>
              </a:rPr>
              <a:t>The word "</a:t>
            </a:r>
            <a:r>
              <a:rPr lang="en-US" sz="4000" dirty="0" smtClean="0">
                <a:solidFill>
                  <a:srgbClr val="C00000"/>
                </a:solidFill>
                <a:latin typeface="Forte" pitchFamily="66" charset="0"/>
              </a:rPr>
              <a:t>war</a:t>
            </a:r>
            <a:r>
              <a:rPr lang="en-US" sz="3600" dirty="0" smtClean="0">
                <a:solidFill>
                  <a:srgbClr val="002060"/>
                </a:solidFill>
                <a:latin typeface="Forte" pitchFamily="66" charset="0"/>
              </a:rPr>
              <a:t>" is from the Frankish-German word "</a:t>
            </a:r>
            <a:r>
              <a:rPr lang="en-US" sz="3600" dirty="0" smtClean="0">
                <a:solidFill>
                  <a:srgbClr val="C00000"/>
                </a:solidFill>
                <a:latin typeface="Forte" pitchFamily="66" charset="0"/>
              </a:rPr>
              <a:t>werra</a:t>
            </a:r>
            <a:r>
              <a:rPr lang="en-US" sz="3600" dirty="0" smtClean="0">
                <a:solidFill>
                  <a:srgbClr val="002060"/>
                </a:solidFill>
                <a:latin typeface="Forte" pitchFamily="66" charset="0"/>
              </a:rPr>
              <a:t>", which means confusion, discord, or strife.</a:t>
            </a:r>
            <a:endParaRPr lang="en-US" sz="3600" dirty="0">
              <a:solidFill>
                <a:srgbClr val="002060"/>
              </a:solidFill>
              <a:latin typeface="Forte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4114800"/>
            <a:ext cx="5486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C 0.22344 0.00347 0.44705 0.00695 0.38229 0.0044 C 0.31754 0.00185 -0.3868 -0.0125 -0.38871 -0.01504 C -0.39062 -0.01759 0.36858 -0.00717 0.37101 -0.01065 C 0.37344 -0.01412 -0.37778 -0.03148 -0.3743 -0.03657 C -0.37083 -0.04166 0.38924 -0.04907 0.39184 -0.04074 C 0.39445 -0.03241 -0.23403 0.00394 -0.35816 0.01296 " pathEditMode="fixed" ptsTypes="aaaaaaA">
                                      <p:cBhvr>
                                        <p:cTn id="20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686800" cy="55467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C00000"/>
                </a:solidFill>
                <a:latin typeface="Britannic Bold" pitchFamily="34" charset="0"/>
              </a:rPr>
              <a:t>Possible Causes of War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Lack of tolerance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Territorial disputes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Disagreement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Differences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Conflicts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		</a:t>
            </a:r>
            <a:r>
              <a:rPr lang="en-US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can caused by competition for resources, extreme abuse of human rights, desire of leaders to stay in power, narrow or extreme nationalism, and sympathy for kin across borders.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Misunderstanding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Britannic Bold" pitchFamily="34" charset="0"/>
              </a:rPr>
              <a:t>Etc.,</a:t>
            </a:r>
            <a:endParaRPr lang="en-US" dirty="0">
              <a:solidFill>
                <a:srgbClr val="002060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solidFill>
                  <a:srgbClr val="C00000"/>
                </a:solidFill>
              </a:rPr>
              <a:t>Effects Of War</a:t>
            </a:r>
            <a:endParaRPr lang="en-US" cap="none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Massive death</a:t>
            </a:r>
          </a:p>
          <a:p>
            <a:r>
              <a:rPr lang="en-US" dirty="0" smtClean="0"/>
              <a:t>Massacres</a:t>
            </a:r>
          </a:p>
          <a:p>
            <a:r>
              <a:rPr lang="en-US" dirty="0" smtClean="0"/>
              <a:t>Tortures</a:t>
            </a:r>
          </a:p>
          <a:p>
            <a:r>
              <a:rPr lang="en-US" dirty="0" smtClean="0"/>
              <a:t>Disappearance</a:t>
            </a:r>
          </a:p>
          <a:p>
            <a:r>
              <a:rPr lang="en-US" dirty="0" smtClean="0"/>
              <a:t>Sexual violence</a:t>
            </a:r>
          </a:p>
          <a:p>
            <a:r>
              <a:rPr lang="en-US" dirty="0" smtClean="0"/>
              <a:t>Executions</a:t>
            </a:r>
          </a:p>
          <a:p>
            <a:r>
              <a:rPr lang="en-US" dirty="0" err="1" smtClean="0"/>
              <a:t>Assasinations</a:t>
            </a:r>
            <a:endParaRPr lang="en-US" dirty="0" smtClean="0"/>
          </a:p>
          <a:p>
            <a:r>
              <a:rPr lang="en-US" dirty="0" smtClean="0"/>
              <a:t>Bombing</a:t>
            </a:r>
          </a:p>
          <a:p>
            <a:r>
              <a:rPr lang="en-US" dirty="0" smtClean="0"/>
              <a:t>Kidnapping</a:t>
            </a:r>
          </a:p>
          <a:p>
            <a:r>
              <a:rPr lang="en-US" dirty="0" smtClean="0"/>
              <a:t>Etc.,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1" name="Picture 3" descr="C:\Users\Personal\AppData\Local\Microsoft\Windows\Temporary Internet Files\Content.IE5\RM0JFZ1E\MC9001286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600200"/>
            <a:ext cx="4671588" cy="4167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 education and the war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“If war begin in the minds of men, then it is in the minds of men that the defenses of peace must be constructed”</a:t>
            </a:r>
            <a:r>
              <a:rPr lang="en-US" sz="2800" dirty="0" smtClean="0"/>
              <a:t> – </a:t>
            </a:r>
            <a:r>
              <a:rPr lang="en-US" dirty="0" smtClean="0"/>
              <a:t>UNESCO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800" b="1" dirty="0" smtClean="0">
                <a:solidFill>
                  <a:srgbClr val="C00000"/>
                </a:solidFill>
              </a:rPr>
              <a:t>Humans should understand that waging war is a choice, not a manifest destiny.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86800" cy="5943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2400" b="1" dirty="0" smtClean="0">
                <a:solidFill>
                  <a:srgbClr val="C00000"/>
                </a:solidFill>
              </a:rPr>
              <a:t>Peace education programs include the teaching of the theories of nonviolence and the practice of nonviolent direct action.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Examples of Nonviolent Direct Action</a:t>
            </a:r>
          </a:p>
          <a:p>
            <a:pPr>
              <a:buNone/>
            </a:pP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Nonviolent Protest and Persuasion</a:t>
            </a:r>
          </a:p>
          <a:p>
            <a:pPr>
              <a:buNone/>
            </a:pPr>
            <a:r>
              <a:rPr lang="en-US" sz="2100" b="1" dirty="0" smtClean="0"/>
              <a:t>	- seeks to produce awareness of the dissent</a:t>
            </a:r>
          </a:p>
          <a:p>
            <a:r>
              <a:rPr lang="en-US" sz="2800" b="1" dirty="0" smtClean="0"/>
              <a:t>Petitions</a:t>
            </a:r>
          </a:p>
          <a:p>
            <a:r>
              <a:rPr lang="en-US" sz="2800" b="1" dirty="0" smtClean="0"/>
              <a:t>Banners, posters</a:t>
            </a:r>
          </a:p>
          <a:p>
            <a:r>
              <a:rPr lang="en-US" sz="2800" b="1" dirty="0" smtClean="0"/>
              <a:t>Lobbying</a:t>
            </a:r>
          </a:p>
          <a:p>
            <a:r>
              <a:rPr lang="en-US" sz="2800" b="1" dirty="0" smtClean="0"/>
              <a:t>Haunting officials</a:t>
            </a:r>
          </a:p>
          <a:p>
            <a:r>
              <a:rPr lang="en-US" sz="2800" b="1" dirty="0" smtClean="0"/>
              <a:t>Singing</a:t>
            </a:r>
          </a:p>
          <a:p>
            <a:r>
              <a:rPr lang="en-US" sz="2800" b="1" dirty="0" smtClean="0"/>
              <a:t>Marches</a:t>
            </a:r>
          </a:p>
          <a:p>
            <a:r>
              <a:rPr lang="en-US" sz="2800" b="1" dirty="0" smtClean="0"/>
              <a:t>Prayer rallies</a:t>
            </a:r>
          </a:p>
          <a:p>
            <a:r>
              <a:rPr lang="en-US" sz="2800" b="1" dirty="0" smtClean="0"/>
              <a:t>Mock funerals</a:t>
            </a:r>
          </a:p>
          <a:p>
            <a:r>
              <a:rPr lang="en-US" sz="2800" b="1" dirty="0" smtClean="0"/>
              <a:t>Vigils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cap="none" dirty="0" smtClean="0">
                <a:solidFill>
                  <a:srgbClr val="C00000"/>
                </a:solidFill>
              </a:rPr>
              <a:t>PEACE EDUCATION THEME 5: Sharing The Earth’s Resources</a:t>
            </a:r>
            <a:endParaRPr lang="en-US" sz="2400" cap="none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2000" b="1" dirty="0" smtClean="0"/>
              <a:t>1.2 billion live on less than $1/day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827.5 million people are undernourished; 114 million primary age children are not enrolled; and 1.2 billion have no access to improved water sources. 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30, 000 children age 5 and below die each day due to poverty</a:t>
            </a:r>
            <a:endParaRPr lang="en-US" sz="2000" dirty="0"/>
          </a:p>
        </p:txBody>
      </p:sp>
      <p:pic>
        <p:nvPicPr>
          <p:cNvPr id="3074" name="Picture 2" descr="C:\Users\Personal\Downloads\lens19102581_ca52143037a5cf1237be5837eea93a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505200"/>
            <a:ext cx="6324600" cy="3048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962400" y="4800600"/>
            <a:ext cx="5181600" cy="838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210,000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children each week/under 11 million children each year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causes of 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and armed conflicts</a:t>
            </a:r>
          </a:p>
          <a:p>
            <a:r>
              <a:rPr lang="en-US" dirty="0" smtClean="0"/>
              <a:t>Environmental conditions</a:t>
            </a:r>
          </a:p>
          <a:p>
            <a:r>
              <a:rPr lang="en-US" dirty="0" smtClean="0"/>
              <a:t>Lack of opportunities such as employment</a:t>
            </a:r>
          </a:p>
          <a:p>
            <a:r>
              <a:rPr lang="en-US" dirty="0" smtClean="0"/>
              <a:t>Lack of education</a:t>
            </a:r>
          </a:p>
          <a:p>
            <a:r>
              <a:rPr lang="en-US" dirty="0" smtClean="0"/>
              <a:t>Corruption</a:t>
            </a:r>
          </a:p>
          <a:p>
            <a:r>
              <a:rPr lang="en-US" dirty="0" smtClean="0"/>
              <a:t>Over consumption</a:t>
            </a:r>
          </a:p>
          <a:p>
            <a:r>
              <a:rPr lang="en-US" dirty="0" smtClean="0"/>
              <a:t>Greed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Challenging Economic Inequity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Global</a:t>
            </a:r>
          </a:p>
          <a:p>
            <a:r>
              <a:rPr lang="en-US" dirty="0" smtClean="0"/>
              <a:t>	</a:t>
            </a:r>
            <a:r>
              <a:rPr lang="en-US" sz="2400" dirty="0" smtClean="0">
                <a:solidFill>
                  <a:srgbClr val="002060"/>
                </a:solidFill>
              </a:rPr>
              <a:t>Establish a new international and political economic order 	that is fair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	Wealthy countries should open up their markets to poor 	countries w/out conditionality</a:t>
            </a:r>
          </a:p>
          <a:p>
            <a:pPr>
              <a:buNone/>
            </a:pP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	Reduce military expenditures so that more resources 	would be made available.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319</Words>
  <Application>Microsoft Office PowerPoint</Application>
  <PresentationFormat>On-screen Show (4:3)</PresentationFormat>
  <Paragraphs>163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Trek</vt:lpstr>
      <vt:lpstr>PEACE EDUCATION</vt:lpstr>
      <vt:lpstr>Peace Theme 4: Challenging the War System</vt:lpstr>
      <vt:lpstr>Slide 3</vt:lpstr>
      <vt:lpstr>Effects Of War</vt:lpstr>
      <vt:lpstr>Peace education and the war system</vt:lpstr>
      <vt:lpstr>Slide 6</vt:lpstr>
      <vt:lpstr>PEACE EDUCATION THEME 5: Sharing The Earth’s Resources</vt:lpstr>
      <vt:lpstr>Other causes of poverty</vt:lpstr>
      <vt:lpstr>Challenging Economic Inequity</vt:lpstr>
      <vt:lpstr>Slide 10</vt:lpstr>
      <vt:lpstr>Peace Theme 6: Resolving &amp; Transforming Conflicts</vt:lpstr>
      <vt:lpstr>Slide 12</vt:lpstr>
      <vt:lpstr>Dealing With Anger In Conflict Situation</vt:lpstr>
      <vt:lpstr>How Do We Deal With Other People’s Anger?</vt:lpstr>
      <vt:lpstr>The peaceable classroom</vt:lpstr>
      <vt:lpstr>Slide 16</vt:lpstr>
      <vt:lpstr>Teaching Learning Strategies</vt:lpstr>
      <vt:lpstr>Attributes Of A Peace Educator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Personal</dc:creator>
  <cp:lastModifiedBy>Cobillo</cp:lastModifiedBy>
  <cp:revision>28</cp:revision>
  <dcterms:created xsi:type="dcterms:W3CDTF">2012-03-15T22:31:54Z</dcterms:created>
  <dcterms:modified xsi:type="dcterms:W3CDTF">2012-03-20T03:50:14Z</dcterms:modified>
</cp:coreProperties>
</file>